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256" r:id="rId2"/>
    <p:sldId id="258" r:id="rId3"/>
    <p:sldId id="259" r:id="rId4"/>
    <p:sldId id="260" r:id="rId5"/>
    <p:sldId id="261" r:id="rId6"/>
    <p:sldId id="262" r:id="rId7"/>
    <p:sldId id="263" r:id="rId8"/>
    <p:sldId id="264" r:id="rId9"/>
  </p:sldIdLst>
  <p:sldSz cx="9144000" cy="6858000" type="screen4x3"/>
  <p:notesSz cx="6797675" cy="99822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0806" autoAdjust="0"/>
  </p:normalViewPr>
  <p:slideViewPr>
    <p:cSldViewPr>
      <p:cViewPr varScale="1">
        <p:scale>
          <a:sx n="65" d="100"/>
          <a:sy n="65" d="100"/>
        </p:scale>
        <p:origin x="-131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911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9110"/>
          </a:xfrm>
          <a:prstGeom prst="rect">
            <a:avLst/>
          </a:prstGeom>
        </p:spPr>
        <p:txBody>
          <a:bodyPr vert="horz" lIns="91440" tIns="45720" rIns="91440" bIns="45720" rtlCol="0"/>
          <a:lstStyle>
            <a:lvl1pPr algn="r">
              <a:defRPr sz="1200"/>
            </a:lvl1pPr>
          </a:lstStyle>
          <a:p>
            <a:fld id="{0A4AD488-BABD-4E0C-B7CE-77A1DFC6D136}" type="datetimeFigureOut">
              <a:rPr lang="fr-FR" smtClean="0"/>
              <a:t>09/01/2018</a:t>
            </a:fld>
            <a:endParaRPr lang="fr-FR"/>
          </a:p>
        </p:txBody>
      </p:sp>
      <p:sp>
        <p:nvSpPr>
          <p:cNvPr id="4" name="Espace réservé de l'image des diapositives 3"/>
          <p:cNvSpPr>
            <a:spLocks noGrp="1" noRot="1" noChangeAspect="1"/>
          </p:cNvSpPr>
          <p:nvPr>
            <p:ph type="sldImg" idx="2"/>
          </p:nvPr>
        </p:nvSpPr>
        <p:spPr>
          <a:xfrm>
            <a:off x="903288" y="749300"/>
            <a:ext cx="4991100" cy="37433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41545"/>
            <a:ext cx="5438140" cy="449199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81358"/>
            <a:ext cx="2945659" cy="49911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81358"/>
            <a:ext cx="2945659" cy="499110"/>
          </a:xfrm>
          <a:prstGeom prst="rect">
            <a:avLst/>
          </a:prstGeom>
        </p:spPr>
        <p:txBody>
          <a:bodyPr vert="horz" lIns="91440" tIns="45720" rIns="91440" bIns="45720" rtlCol="0" anchor="b"/>
          <a:lstStyle>
            <a:lvl1pPr algn="r">
              <a:defRPr sz="1200"/>
            </a:lvl1pPr>
          </a:lstStyle>
          <a:p>
            <a:fld id="{859E9E99-8385-43A0-BA3E-B0D622683BD2}" type="slidenum">
              <a:rPr lang="fr-FR" smtClean="0"/>
              <a:t>‹N°›</a:t>
            </a:fld>
            <a:endParaRPr lang="fr-FR"/>
          </a:p>
        </p:txBody>
      </p:sp>
    </p:spTree>
    <p:extLst>
      <p:ext uri="{BB962C8B-B14F-4D97-AF65-F5344CB8AC3E}">
        <p14:creationId xmlns:p14="http://schemas.microsoft.com/office/powerpoint/2010/main" val="3016217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Bibliographie sur le site mission maternelle et préconisations</a:t>
            </a:r>
          </a:p>
          <a:p>
            <a:r>
              <a:rPr lang="fr-FR" dirty="0" err="1" smtClean="0"/>
              <a:t>M</a:t>
            </a:r>
            <a:r>
              <a:rPr lang="fr-FR" baseline="0" dirty="0" err="1" smtClean="0"/>
              <a:t>@</a:t>
            </a:r>
            <a:r>
              <a:rPr lang="fr-FR" dirty="0" err="1" smtClean="0"/>
              <a:t>tern’et</a:t>
            </a:r>
            <a:r>
              <a:rPr lang="fr-FR" dirty="0" smtClean="0"/>
              <a:t> en septembre</a:t>
            </a:r>
            <a:endParaRPr lang="fr-FR" dirty="0"/>
          </a:p>
        </p:txBody>
      </p:sp>
      <p:sp>
        <p:nvSpPr>
          <p:cNvPr id="4" name="Espace réservé du numéro de diapositive 3"/>
          <p:cNvSpPr>
            <a:spLocks noGrp="1"/>
          </p:cNvSpPr>
          <p:nvPr>
            <p:ph type="sldNum" sz="quarter" idx="10"/>
          </p:nvPr>
        </p:nvSpPr>
        <p:spPr/>
        <p:txBody>
          <a:bodyPr/>
          <a:lstStyle/>
          <a:p>
            <a:fld id="{859E9E99-8385-43A0-BA3E-B0D622683BD2}" type="slidenum">
              <a:rPr lang="fr-FR" smtClean="0"/>
              <a:t>1</a:t>
            </a:fld>
            <a:endParaRPr lang="fr-FR"/>
          </a:p>
        </p:txBody>
      </p:sp>
    </p:spTree>
    <p:extLst>
      <p:ext uri="{BB962C8B-B14F-4D97-AF65-F5344CB8AC3E}">
        <p14:creationId xmlns:p14="http://schemas.microsoft.com/office/powerpoint/2010/main" val="31402662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a:lnSpc>
                <a:spcPct val="90000"/>
              </a:lnSpc>
              <a:buFontTx/>
              <a:buNone/>
            </a:pPr>
            <a:r>
              <a:rPr lang="fr-FR" altLang="fr-FR" sz="1100" b="0" dirty="0" smtClean="0">
                <a:solidFill>
                  <a:schemeClr val="accent2"/>
                </a:solidFill>
              </a:rPr>
              <a:t>Parcours : Faire des choix délibérés pour construire et entraîner la compréhension</a:t>
            </a:r>
          </a:p>
          <a:p>
            <a:pPr>
              <a:lnSpc>
                <a:spcPct val="90000"/>
              </a:lnSpc>
            </a:pPr>
            <a:r>
              <a:rPr lang="fr-FR" altLang="fr-FR" sz="1200" b="0" dirty="0" smtClean="0"/>
              <a:t>Confronter l’élève à des textes divers mais qui correspondent à son âge, à son </a:t>
            </a:r>
            <a:r>
              <a:rPr lang="fr-FR" altLang="fr-FR" sz="1200" b="0" dirty="0" smtClean="0"/>
              <a:t>développement.</a:t>
            </a:r>
            <a:endParaRPr lang="fr-FR" altLang="fr-FR" sz="1200" b="0" dirty="0" smtClean="0"/>
          </a:p>
          <a:p>
            <a:pPr>
              <a:lnSpc>
                <a:spcPct val="90000"/>
              </a:lnSpc>
            </a:pPr>
            <a:r>
              <a:rPr lang="fr-FR" altLang="fr-FR" sz="1200" b="0" dirty="0" smtClean="0"/>
              <a:t>Soit un corpus qui</a:t>
            </a:r>
            <a:r>
              <a:rPr lang="fr-FR" altLang="fr-FR" sz="1200" b="0" baseline="0" dirty="0" smtClean="0"/>
              <a:t> </a:t>
            </a:r>
            <a:r>
              <a:rPr lang="fr-FR" altLang="fr-FR" sz="1200" b="0" dirty="0" smtClean="0"/>
              <a:t> tient compte de plusieurs critères,</a:t>
            </a:r>
            <a:r>
              <a:rPr lang="fr-FR" altLang="fr-FR" sz="1200" b="0" baseline="0" dirty="0" smtClean="0"/>
              <a:t> qui p</a:t>
            </a:r>
            <a:r>
              <a:rPr lang="fr-FR" altLang="fr-FR" sz="1200" b="0" dirty="0" smtClean="0"/>
              <a:t>rend en compte ou en est l’enfant</a:t>
            </a:r>
            <a:r>
              <a:rPr lang="fr-FR" altLang="fr-FR" sz="1200" b="0" dirty="0" smtClean="0"/>
              <a:t>, </a:t>
            </a:r>
            <a:r>
              <a:rPr lang="fr-FR" altLang="fr-FR" sz="1200" b="0" dirty="0" smtClean="0"/>
              <a:t>la maîtrise du vocabulaire, la structure logique, le sens des mots, l’accès au patrimoine ..,</a:t>
            </a:r>
          </a:p>
          <a:p>
            <a:pPr>
              <a:lnSpc>
                <a:spcPct val="90000"/>
              </a:lnSpc>
              <a:buFontTx/>
              <a:buNone/>
            </a:pPr>
            <a:r>
              <a:rPr lang="fr-FR" altLang="fr-FR" sz="1200" b="0" dirty="0" smtClean="0">
                <a:solidFill>
                  <a:schemeClr val="folHlink"/>
                </a:solidFill>
              </a:rPr>
              <a:t>      </a:t>
            </a:r>
            <a:endParaRPr lang="fr-FR" altLang="fr-FR" sz="1200" b="0" dirty="0" smtClean="0"/>
          </a:p>
          <a:p>
            <a:r>
              <a:rPr lang="fr-FR" altLang="fr-FR" dirty="0" smtClean="0"/>
              <a:t>L’enseignant établit une programmation pour que l’enfant : </a:t>
            </a:r>
          </a:p>
          <a:p>
            <a:pPr>
              <a:buFontTx/>
              <a:buNone/>
            </a:pPr>
            <a:r>
              <a:rPr lang="fr-FR" altLang="fr-FR" dirty="0" smtClean="0"/>
              <a:t>		- entre progressivement dans l’univers de la fiction</a:t>
            </a:r>
          </a:p>
          <a:p>
            <a:pPr>
              <a:buFontTx/>
              <a:buNone/>
            </a:pPr>
            <a:r>
              <a:rPr lang="fr-FR" altLang="fr-FR" dirty="0" smtClean="0"/>
              <a:t>		- prenne peu à peu de la distance avec la lecture littérale du </a:t>
            </a:r>
            <a:r>
              <a:rPr lang="fr-FR" altLang="fr-FR" dirty="0" smtClean="0"/>
              <a:t>texte.</a:t>
            </a:r>
          </a:p>
          <a:p>
            <a:pPr>
              <a:buFontTx/>
              <a:buNone/>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Importance</a:t>
            </a:r>
            <a:r>
              <a:rPr lang="fr-FR" baseline="0" dirty="0" smtClean="0"/>
              <a:t> de</a:t>
            </a:r>
            <a:r>
              <a:rPr lang="fr-FR" dirty="0" smtClean="0"/>
              <a:t>  croiser différents albums afin d’opérer des liens, des comparaisons pour mieux se représenter et comprendre le monde.</a:t>
            </a:r>
            <a:r>
              <a:rPr lang="fr-FR" altLang="fr-FR" sz="1200" b="0" dirty="0" smtClean="0"/>
              <a:t> </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smtClean="0"/>
              <a:t>Le choix des livres demande une réflexion (critères précis, objectifs d’acculturation) et  une lecture préparatoire approfondie (analyse fine  Cf. Grille (Quoi? Comment? Qui? Où? Quand? Lexique? Obstacles à la compréhension, relation texte/image, singularité de l’album, mise en réseau)</a:t>
            </a:r>
          </a:p>
          <a:p>
            <a:pPr marL="0" marR="0" indent="0" algn="l" defTabSz="914400" rtl="0" eaLnBrk="1" fontAlgn="auto" latinLnBrk="0" hangingPunct="1">
              <a:lnSpc>
                <a:spcPct val="100000"/>
              </a:lnSpc>
              <a:spcBef>
                <a:spcPts val="0"/>
              </a:spcBef>
              <a:spcAft>
                <a:spcPts val="0"/>
              </a:spcAft>
              <a:buClrTx/>
              <a:buSzTx/>
              <a:buFontTx/>
              <a:buNone/>
              <a:tabLst/>
              <a:defRPr/>
            </a:pPr>
            <a:r>
              <a:rPr lang="fr-FR" altLang="fr-FR" dirty="0" smtClean="0"/>
              <a:t> </a:t>
            </a:r>
            <a:endParaRPr lang="fr-FR" dirty="0" smtClean="0"/>
          </a:p>
          <a:p>
            <a:r>
              <a:rPr lang="fr-FR" dirty="0" smtClean="0"/>
              <a:t>Importance d’analyser textes et illustrations afin de déterminer ce qui pourrait gêner la compréhension et déterminer ainsi des choix pédagogiques pour lever les difficultés et accompagner l’enfant selon son âge.</a:t>
            </a:r>
          </a:p>
          <a:p>
            <a:r>
              <a:rPr lang="fr-FR" dirty="0" smtClean="0"/>
              <a:t>Pour ces sujets </a:t>
            </a:r>
            <a:r>
              <a:rPr lang="fr-FR" b="1" dirty="0" smtClean="0"/>
              <a:t>sensibles c’est tout le travail</a:t>
            </a:r>
            <a:r>
              <a:rPr lang="fr-FR" b="1" baseline="0" dirty="0" smtClean="0"/>
              <a:t> sur les émotions, le ressenti qui va être prégnant</a:t>
            </a:r>
            <a:endParaRPr lang="fr-FR" b="1" dirty="0" smtClean="0"/>
          </a:p>
          <a:p>
            <a:endParaRPr lang="fr-FR" b="1" dirty="0" smtClean="0"/>
          </a:p>
          <a:p>
            <a:endParaRPr lang="fr-FR" dirty="0"/>
          </a:p>
        </p:txBody>
      </p:sp>
      <p:sp>
        <p:nvSpPr>
          <p:cNvPr id="4" name="Espace réservé du numéro de diapositive 3"/>
          <p:cNvSpPr>
            <a:spLocks noGrp="1"/>
          </p:cNvSpPr>
          <p:nvPr>
            <p:ph type="sldNum" sz="quarter" idx="10"/>
          </p:nvPr>
        </p:nvSpPr>
        <p:spPr/>
        <p:txBody>
          <a:bodyPr/>
          <a:lstStyle/>
          <a:p>
            <a:fld id="{859E9E99-8385-43A0-BA3E-B0D622683BD2}" type="slidenum">
              <a:rPr lang="fr-FR" smtClean="0"/>
              <a:t>2</a:t>
            </a:fld>
            <a:endParaRPr lang="fr-FR"/>
          </a:p>
        </p:txBody>
      </p:sp>
    </p:spTree>
    <p:extLst>
      <p:ext uri="{BB962C8B-B14F-4D97-AF65-F5344CB8AC3E}">
        <p14:creationId xmlns:p14="http://schemas.microsoft.com/office/powerpoint/2010/main" val="98290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Une organisation : installation, mise en « écoute  », favoriser la prise de </a:t>
            </a:r>
            <a:r>
              <a:rPr lang="fr-FR" sz="1200" b="1" kern="1200" dirty="0" smtClean="0">
                <a:solidFill>
                  <a:schemeClr val="tx1"/>
                </a:solidFill>
                <a:effectLst/>
                <a:latin typeface="+mn-lt"/>
                <a:ea typeface="+mn-ea"/>
                <a:cs typeface="+mn-cs"/>
              </a:rPr>
              <a:t>parole, </a:t>
            </a:r>
            <a:r>
              <a:rPr lang="fr-FR" sz="1200" b="1" kern="1200" dirty="0" smtClean="0">
                <a:solidFill>
                  <a:schemeClr val="tx1"/>
                </a:solidFill>
                <a:effectLst/>
                <a:latin typeface="+mn-lt"/>
                <a:ea typeface="+mn-ea"/>
                <a:cs typeface="+mn-cs"/>
              </a:rPr>
              <a:t>les </a:t>
            </a:r>
            <a:r>
              <a:rPr lang="fr-FR" sz="1200" b="1" kern="1200" dirty="0" smtClean="0">
                <a:solidFill>
                  <a:schemeClr val="tx1"/>
                </a:solidFill>
                <a:effectLst/>
                <a:latin typeface="+mn-lt"/>
                <a:ea typeface="+mn-ea"/>
                <a:cs typeface="+mn-cs"/>
              </a:rPr>
              <a:t>échanges.</a:t>
            </a:r>
          </a:p>
          <a:p>
            <a:r>
              <a:rPr lang="fr-FR" sz="1200" b="1" kern="1200" dirty="0" smtClean="0">
                <a:solidFill>
                  <a:schemeClr val="tx1"/>
                </a:solidFill>
                <a:effectLst/>
                <a:latin typeface="+mn-lt"/>
                <a:ea typeface="+mn-ea"/>
                <a:cs typeface="+mn-cs"/>
              </a:rPr>
              <a:t>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Les groupes plus restreints vont faciliter l’écoute mais aussi la prise de parole des élèves. Donner la parole à chaque enfant pour qu’il argumente, justifie, confronte son raisonnement. Seul le groupe restreint permet de les convier plus individuellement et d’instaurer un climat de confiance et de sécurité. Les échanges plus individualisés sont de meilleure qualité, l’enfant peut s’investir d’avantage sans craindre l’échec ou le jugement collectif.</a:t>
            </a:r>
          </a:p>
          <a:p>
            <a:r>
              <a:rPr lang="fr-FR" sz="1200" kern="1200" dirty="0" smtClean="0">
                <a:solidFill>
                  <a:schemeClr val="tx1"/>
                </a:solidFill>
                <a:effectLst/>
                <a:latin typeface="+mn-lt"/>
                <a:ea typeface="+mn-ea"/>
                <a:cs typeface="+mn-cs"/>
              </a:rPr>
              <a:t>Rituels d’installation</a:t>
            </a:r>
          </a:p>
          <a:p>
            <a:endParaRPr lang="fr-FR" dirty="0"/>
          </a:p>
        </p:txBody>
      </p:sp>
      <p:sp>
        <p:nvSpPr>
          <p:cNvPr id="4" name="Espace réservé du numéro de diapositive 3"/>
          <p:cNvSpPr>
            <a:spLocks noGrp="1"/>
          </p:cNvSpPr>
          <p:nvPr>
            <p:ph type="sldNum" sz="quarter" idx="10"/>
          </p:nvPr>
        </p:nvSpPr>
        <p:spPr/>
        <p:txBody>
          <a:bodyPr/>
          <a:lstStyle/>
          <a:p>
            <a:fld id="{859E9E99-8385-43A0-BA3E-B0D622683BD2}" type="slidenum">
              <a:rPr lang="fr-FR" smtClean="0"/>
              <a:t>3</a:t>
            </a:fld>
            <a:endParaRPr lang="fr-FR"/>
          </a:p>
        </p:txBody>
      </p:sp>
    </p:spTree>
    <p:extLst>
      <p:ext uri="{BB962C8B-B14F-4D97-AF65-F5344CB8AC3E}">
        <p14:creationId xmlns:p14="http://schemas.microsoft.com/office/powerpoint/2010/main" val="2123863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Présentation, mise en parole, </a:t>
            </a:r>
            <a:r>
              <a:rPr lang="fr-FR" dirty="0" smtClean="0"/>
              <a:t>sollicitations…</a:t>
            </a:r>
            <a:endParaRPr lang="fr-FR" dirty="0" smtClean="0"/>
          </a:p>
          <a:p>
            <a:r>
              <a:rPr lang="fr-FR" dirty="0" smtClean="0"/>
              <a:t>L’enseignant doit permettre aux enfants de s’emparer de la situation, comprendre les personnages et les aider à exprimer eux-mêmes leur ressenti sur cette aventure. </a:t>
            </a:r>
          </a:p>
          <a:p>
            <a:r>
              <a:rPr lang="fr-FR" dirty="0" smtClean="0"/>
              <a:t>En proposant une situation de la vie sociale où les personnages évoluent dans un milieu proche du leur, l’album permet aux enfants de comparer aisément, de faire des liens avec leur propre vécu et également de travailler l’appartenance au groupe.</a:t>
            </a:r>
          </a:p>
          <a:p>
            <a:r>
              <a:rPr lang="fr-FR" dirty="0" smtClean="0"/>
              <a:t>Des gestes professionnels précis sont attendus pour impliquer les enfants en les questionnant personnellement sur leurs avis, leur ressenti, leur positionnement (pourquoi fait- il cela ? Comment se sent-il ? Qu’en penses- tu ? Que ferais- tu ? Peut-on le faire ? Que doit-il faire ?...).</a:t>
            </a:r>
          </a:p>
          <a:p>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FR" sz="1200" u="sng" kern="1200" dirty="0" smtClean="0">
                <a:solidFill>
                  <a:schemeClr val="tx1"/>
                </a:solidFill>
                <a:effectLst/>
                <a:latin typeface="+mn-lt"/>
                <a:ea typeface="+mn-ea"/>
                <a:cs typeface="+mn-cs"/>
              </a:rPr>
              <a:t>,</a:t>
            </a:r>
            <a:r>
              <a:rPr lang="fr-FR" sz="1200" u="none" kern="1200" dirty="0" smtClean="0">
                <a:solidFill>
                  <a:schemeClr val="tx1"/>
                </a:solidFill>
                <a:effectLst/>
                <a:latin typeface="+mn-lt"/>
                <a:ea typeface="+mn-ea"/>
                <a:cs typeface="+mn-cs"/>
              </a:rPr>
              <a:t>C</a:t>
            </a:r>
            <a:r>
              <a:rPr lang="fr-FR" dirty="0" smtClean="0"/>
              <a:t>onvoquer les liens (avec d’autres albums, les situations vécues, ressenties…)</a:t>
            </a:r>
          </a:p>
          <a:p>
            <a:endParaRPr lang="fr-FR" u="none" dirty="0"/>
          </a:p>
        </p:txBody>
      </p:sp>
      <p:sp>
        <p:nvSpPr>
          <p:cNvPr id="4" name="Espace réservé du numéro de diapositive 3"/>
          <p:cNvSpPr>
            <a:spLocks noGrp="1"/>
          </p:cNvSpPr>
          <p:nvPr>
            <p:ph type="sldNum" sz="quarter" idx="10"/>
          </p:nvPr>
        </p:nvSpPr>
        <p:spPr/>
        <p:txBody>
          <a:bodyPr/>
          <a:lstStyle/>
          <a:p>
            <a:fld id="{859E9E99-8385-43A0-BA3E-B0D622683BD2}" type="slidenum">
              <a:rPr lang="fr-FR" smtClean="0"/>
              <a:t>4</a:t>
            </a:fld>
            <a:endParaRPr lang="fr-FR"/>
          </a:p>
        </p:txBody>
      </p:sp>
    </p:spTree>
    <p:extLst>
      <p:ext uri="{BB962C8B-B14F-4D97-AF65-F5344CB8AC3E}">
        <p14:creationId xmlns:p14="http://schemas.microsoft.com/office/powerpoint/2010/main" val="2526336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L’enseignant doit permettre aux enfants de s’emparer de la situation, comprendre les personnages et les aider à exprimer eux-mêmes leur ressenti sur cette aventure. En proposant une situation de la vie sociale où les personnages évoluent dans un milieu proche du leur, l’album permet aux enfants de comparer aisément, de faire des liens avec leur propre vécu et également de travailler l’appartenance au groupe.</a:t>
            </a:r>
          </a:p>
          <a:p>
            <a:endParaRPr lang="fr-FR" dirty="0" smtClean="0"/>
          </a:p>
          <a:p>
            <a:r>
              <a:rPr lang="fr-FR" dirty="0" smtClean="0"/>
              <a:t>Des gestes professionnels précis sont attendus pour impliquer les enfants en les questionnant personnellement sur leurs avis, leur ressenti, leur positionnement (pourquoi fait- il cela ? Comment se sent-il ? Qu’en penses- tu ? Que ferais- tu ? Peut-on le faire ? Que doit-il faire ?...).</a:t>
            </a:r>
          </a:p>
          <a:p>
            <a:r>
              <a:rPr lang="fr-FR" sz="1200" b="1" kern="1200" dirty="0" smtClean="0">
                <a:solidFill>
                  <a:schemeClr val="tx1"/>
                </a:solidFill>
                <a:effectLst/>
                <a:latin typeface="+mn-lt"/>
                <a:ea typeface="+mn-ea"/>
                <a:cs typeface="+mn-cs"/>
              </a:rPr>
              <a:t>Ces premiers débats d’idées</a:t>
            </a:r>
            <a:r>
              <a:rPr lang="fr-FR" sz="1200" kern="1200" dirty="0" smtClean="0">
                <a:solidFill>
                  <a:schemeClr val="tx1"/>
                </a:solidFill>
                <a:effectLst/>
                <a:latin typeface="+mn-lt"/>
                <a:ea typeface="+mn-ea"/>
                <a:cs typeface="+mn-cs"/>
              </a:rPr>
              <a:t> sur les lectures vont être l’occasion de faire verbaliser, s’exprimer, échanger avec les autres, prendre position. Pour aborder ces sujets sensibles via les textes, il est important que l’enfant soit interpellé, sollicité en tant qu’individu et non en simple auditeur.</a:t>
            </a:r>
          </a:p>
          <a:p>
            <a:r>
              <a:rPr lang="fr-FR" sz="1200" kern="1200" dirty="0" smtClean="0">
                <a:solidFill>
                  <a:schemeClr val="tx1"/>
                </a:solidFill>
                <a:effectLst/>
                <a:latin typeface="+mn-lt"/>
                <a:ea typeface="+mn-ea"/>
                <a:cs typeface="+mn-cs"/>
              </a:rPr>
              <a:t> Aussi, en faisant appel à son avis, nous lui permettons de se confronter avec les autres lors des échanges régulés. Les expériences proposées par les textes sont éclairées et mises en lien avec leur vécu ou </a:t>
            </a:r>
            <a:r>
              <a:rPr lang="fr-FR" sz="1200" kern="1200" dirty="0" smtClean="0">
                <a:solidFill>
                  <a:schemeClr val="tx1"/>
                </a:solidFill>
                <a:effectLst/>
                <a:latin typeface="+mn-lt"/>
                <a:ea typeface="+mn-ea"/>
                <a:cs typeface="+mn-cs"/>
              </a:rPr>
              <a:t>ressenti.</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859E9E99-8385-43A0-BA3E-B0D622683BD2}" type="slidenum">
              <a:rPr lang="fr-FR" smtClean="0"/>
              <a:t>5</a:t>
            </a:fld>
            <a:endParaRPr lang="fr-FR"/>
          </a:p>
        </p:txBody>
      </p:sp>
    </p:spTree>
    <p:extLst>
      <p:ext uri="{BB962C8B-B14F-4D97-AF65-F5344CB8AC3E}">
        <p14:creationId xmlns:p14="http://schemas.microsoft.com/office/powerpoint/2010/main" val="2172298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1" kern="1200" dirty="0" smtClean="0">
                <a:solidFill>
                  <a:schemeClr val="tx1"/>
                </a:solidFill>
                <a:effectLst/>
                <a:latin typeface="+mn-lt"/>
                <a:ea typeface="+mn-ea"/>
                <a:cs typeface="+mn-cs"/>
              </a:rPr>
              <a:t>Le personnage et les émotions :</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Notion de héros miroir auxquels les enfants peuvent s’identifier, se comparer, lier ses expériences avec celles décrites dans les récits, et de les partager avec les autres pour se rassurer. </a:t>
            </a:r>
          </a:p>
          <a:p>
            <a:r>
              <a:rPr lang="fr-FR" sz="1200" kern="1200" dirty="0" smtClean="0">
                <a:solidFill>
                  <a:schemeClr val="tx1"/>
                </a:solidFill>
                <a:effectLst/>
                <a:latin typeface="+mn-lt"/>
                <a:ea typeface="+mn-ea"/>
                <a:cs typeface="+mn-cs"/>
              </a:rPr>
              <a:t>Pour que les enfants puissent prendre en compte les états mentaux des personnages (aux différentes étapes de l’histoire), il faut qu’ils sachent les identifier, reconnaître leur permanence, comprendre leur rôle, leur lien avec les autres personnages, leurs intentions, leurs actions, leur ressenti…</a:t>
            </a:r>
          </a:p>
          <a:p>
            <a:r>
              <a:rPr lang="fr-FR" sz="1200" kern="1200" dirty="0" smtClean="0">
                <a:solidFill>
                  <a:schemeClr val="tx1"/>
                </a:solidFill>
                <a:effectLst/>
                <a:latin typeface="+mn-lt"/>
                <a:ea typeface="+mn-ea"/>
                <a:cs typeface="+mn-cs"/>
              </a:rPr>
              <a:t> Il est important de guider l’enfant pour qu’il passe d’une appropriation personnelle à une généralisation. Il faut l’aider à synthétiser les diverses expériences pour installer un rapport à l’éthique et percevoir que toutes les situations ne sont pas similaires.</a:t>
            </a:r>
          </a:p>
          <a:p>
            <a:r>
              <a:rPr lang="fr-FR" sz="1200" kern="1200" dirty="0" smtClean="0">
                <a:solidFill>
                  <a:schemeClr val="tx1"/>
                </a:solidFill>
                <a:effectLst/>
                <a:latin typeface="+mn-lt"/>
                <a:ea typeface="+mn-ea"/>
                <a:cs typeface="+mn-cs"/>
              </a:rPr>
              <a:t>Janet Wilde </a:t>
            </a:r>
            <a:r>
              <a:rPr lang="fr-FR" sz="1200" kern="1200" dirty="0" err="1" smtClean="0">
                <a:solidFill>
                  <a:schemeClr val="tx1"/>
                </a:solidFill>
                <a:effectLst/>
                <a:latin typeface="+mn-lt"/>
                <a:ea typeface="+mn-ea"/>
                <a:cs typeface="+mn-cs"/>
              </a:rPr>
              <a:t>Astington</a:t>
            </a:r>
            <a:r>
              <a:rPr lang="fr-FR" sz="1200" kern="1200" dirty="0" smtClean="0">
                <a:solidFill>
                  <a:schemeClr val="tx1"/>
                </a:solidFill>
                <a:effectLst/>
                <a:latin typeface="+mn-lt"/>
                <a:ea typeface="+mn-ea"/>
                <a:cs typeface="+mn-cs"/>
              </a:rPr>
              <a:t> explique que plus on parle d’émotion, mieux les enfants les comprennent. Il faut les aider  à reconnaitre, comprendre, ressentir les émotions des personnages. Puis leur permettre de parler de leur propre ressenti face à la situation et leur faire évoquer ce qui les attire ou les révolte dans l’attitude, l’action ou les caractéristiques physiques ou morales d’un personnage. L’enfant va peu à peu prendre conscience des différences, des similitudes et construire progressivement son identité. Il doit comprendre et admettre que chacun est unique et a le droit d’être différent.</a:t>
            </a:r>
          </a:p>
          <a:p>
            <a:r>
              <a:rPr lang="fr-FR" sz="1200" kern="1200" dirty="0" smtClean="0">
                <a:solidFill>
                  <a:schemeClr val="tx1"/>
                </a:solidFill>
                <a:effectLst/>
                <a:latin typeface="+mn-lt"/>
                <a:ea typeface="+mn-ea"/>
                <a:cs typeface="+mn-cs"/>
              </a:rPr>
              <a:t>Importance du</a:t>
            </a:r>
            <a:r>
              <a:rPr lang="fr-FR" sz="1200" kern="1200" baseline="0" dirty="0" smtClean="0">
                <a:solidFill>
                  <a:schemeClr val="tx1"/>
                </a:solidFill>
                <a:effectLst/>
                <a:latin typeface="+mn-lt"/>
                <a:ea typeface="+mn-ea"/>
                <a:cs typeface="+mn-cs"/>
              </a:rPr>
              <a:t> questionnement</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859E9E99-8385-43A0-BA3E-B0D622683BD2}" type="slidenum">
              <a:rPr lang="fr-FR" smtClean="0"/>
              <a:t>6</a:t>
            </a:fld>
            <a:endParaRPr lang="fr-FR"/>
          </a:p>
        </p:txBody>
      </p:sp>
    </p:spTree>
    <p:extLst>
      <p:ext uri="{BB962C8B-B14F-4D97-AF65-F5344CB8AC3E}">
        <p14:creationId xmlns:p14="http://schemas.microsoft.com/office/powerpoint/2010/main" val="3023238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effectLst/>
                <a:latin typeface="+mn-lt"/>
                <a:ea typeface="+mn-ea"/>
                <a:cs typeface="+mn-cs"/>
              </a:rPr>
              <a:t>Des outils de mémorisation</a:t>
            </a:r>
            <a:r>
              <a:rPr lang="fr-FR" sz="1200" kern="1200" dirty="0" smtClean="0">
                <a:solidFill>
                  <a:schemeClr val="tx1"/>
                </a:solidFill>
                <a:effectLst/>
                <a:latin typeface="+mn-lt"/>
                <a:ea typeface="+mn-ea"/>
                <a:cs typeface="+mn-cs"/>
              </a:rPr>
              <a:t> construits avec les enfant permettent d’identifier, organiser et comprendre  les relations entre les personnages dans diverses situations rencontrées.</a:t>
            </a:r>
            <a:r>
              <a:rPr lang="fr-FR" sz="1200" b="1" kern="1200" dirty="0" smtClean="0">
                <a:solidFill>
                  <a:schemeClr val="tx1"/>
                </a:solidFill>
                <a:effectLst/>
                <a:latin typeface="+mn-lt"/>
                <a:ea typeface="+mn-ea"/>
                <a:cs typeface="+mn-cs"/>
              </a:rPr>
              <a:t> Tout ce</a:t>
            </a:r>
            <a:r>
              <a:rPr lang="fr-FR" sz="1200" b="1" kern="1200" baseline="0" dirty="0" smtClean="0">
                <a:solidFill>
                  <a:schemeClr val="tx1"/>
                </a:solidFill>
                <a:effectLst/>
                <a:latin typeface="+mn-lt"/>
                <a:ea typeface="+mn-ea"/>
                <a:cs typeface="+mn-cs"/>
              </a:rPr>
              <a:t> qui matérialise, fait sens, aide à mémoriser, caractériser, différencier, organiser….</a:t>
            </a:r>
            <a:endParaRPr lang="fr-FR" sz="1200" b="1" kern="1200" dirty="0" smtClean="0">
              <a:solidFill>
                <a:schemeClr val="tx1"/>
              </a:solidFill>
              <a:effectLst/>
              <a:latin typeface="+mn-lt"/>
              <a:ea typeface="+mn-ea"/>
              <a:cs typeface="+mn-cs"/>
            </a:endParaRPr>
          </a:p>
          <a:p>
            <a:endParaRPr lang="fr-FR" sz="1200" kern="1200" dirty="0" smtClean="0">
              <a:solidFill>
                <a:schemeClr val="tx1"/>
              </a:solidFill>
              <a:effectLst/>
              <a:latin typeface="+mn-lt"/>
              <a:ea typeface="+mn-ea"/>
              <a:cs typeface="+mn-cs"/>
            </a:endParaRPr>
          </a:p>
          <a:p>
            <a:r>
              <a:rPr lang="fr-FR" sz="1200" b="1" kern="1200" dirty="0" smtClean="0">
                <a:solidFill>
                  <a:schemeClr val="tx1"/>
                </a:solidFill>
                <a:effectLst/>
                <a:latin typeface="+mn-lt"/>
                <a:ea typeface="+mn-ea"/>
                <a:cs typeface="+mn-cs"/>
              </a:rPr>
              <a:t>Les « boîtes à histoires »</a:t>
            </a:r>
            <a:r>
              <a:rPr lang="fr-FR" sz="1200" kern="1200" dirty="0" smtClean="0">
                <a:solidFill>
                  <a:schemeClr val="tx1"/>
                </a:solidFill>
                <a:effectLst/>
                <a:latin typeface="+mn-lt"/>
                <a:ea typeface="+mn-ea"/>
                <a:cs typeface="+mn-cs"/>
              </a:rPr>
              <a:t> peuvent aider les enfants à prendre conscience et exprimer les émotions véhiculées dans les albums, par des entrées multiples comme l’écriture, les arts visuels et la musique.</a:t>
            </a:r>
          </a:p>
          <a:p>
            <a:r>
              <a:rPr lang="fr-FR" sz="1200" b="1" kern="1200" dirty="0" smtClean="0">
                <a:solidFill>
                  <a:schemeClr val="tx1"/>
                </a:solidFill>
                <a:effectLst/>
                <a:latin typeface="+mn-lt"/>
                <a:ea typeface="+mn-ea"/>
                <a:cs typeface="+mn-cs"/>
              </a:rPr>
              <a:t>Les sacs à histoires</a:t>
            </a:r>
          </a:p>
          <a:p>
            <a:endParaRPr lang="fr-FR" sz="1200" b="1"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b="1" u="none" kern="1200" dirty="0" smtClean="0">
                <a:solidFill>
                  <a:schemeClr val="tx1"/>
                </a:solidFill>
                <a:effectLst/>
                <a:latin typeface="+mn-lt"/>
                <a:ea typeface="+mn-ea"/>
                <a:cs typeface="+mn-cs"/>
              </a:rPr>
              <a:t>Une</a:t>
            </a:r>
            <a:r>
              <a:rPr lang="fr-FR" sz="1200" b="1" u="none" kern="1200" baseline="0" dirty="0" smtClean="0">
                <a:solidFill>
                  <a:schemeClr val="tx1"/>
                </a:solidFill>
                <a:effectLst/>
                <a:latin typeface="+mn-lt"/>
                <a:ea typeface="+mn-ea"/>
                <a:cs typeface="+mn-cs"/>
              </a:rPr>
              <a:t> mise en scène par le corps </a:t>
            </a:r>
            <a:r>
              <a:rPr lang="fr-FR" sz="1200" u="sng" kern="1200" baseline="0" dirty="0" smtClean="0">
                <a:solidFill>
                  <a:schemeClr val="tx1"/>
                </a:solidFill>
                <a:effectLst/>
                <a:latin typeface="+mn-lt"/>
                <a:ea typeface="+mn-ea"/>
                <a:cs typeface="+mn-cs"/>
              </a:rPr>
              <a:t>:</a:t>
            </a:r>
            <a:r>
              <a:rPr lang="fr-FR" sz="1200" u="none" kern="1200" dirty="0" smtClean="0">
                <a:solidFill>
                  <a:schemeClr val="tx1"/>
                </a:solidFill>
                <a:effectLst/>
                <a:latin typeface="+mn-lt"/>
                <a:ea typeface="+mn-ea"/>
                <a:cs typeface="+mn-cs"/>
              </a:rPr>
              <a:t>il est intéressant de proposer aux enfants des activités qui les engagent personnellement et corporellement. De nombreuses recherches ont montré que tout ce qui passe par le corps et le sensoriel aide à la mémorisation et à la compréhension. Pour que l’enfant soit acteur de ses lectures et fasse partie intégrante de l’expérience littéraire, il est important de leur proposer différents dispositifs mais aussi différents langages, différents modes d’expression pour leur permettre de mieux comprendre, ressentir, s’identifier et se projeter. Par exemple, pour travailler sur les personnages, il est intéressant d’utiliser des marottes, des figurines pour les présenter, les identifier puis jouer l’histoire. Ces personnages peuvent également être choisis, fabriqués, dessinés, décrits selon leurs propres caractéristiques.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u="none" kern="1200" dirty="0" smtClean="0">
                <a:solidFill>
                  <a:schemeClr val="tx1"/>
                </a:solidFill>
                <a:effectLst/>
                <a:latin typeface="+mn-lt"/>
                <a:ea typeface="+mn-ea"/>
                <a:cs typeface="+mn-cs"/>
              </a:rPr>
              <a:t>Pour  l’acquisition des compétences narratives, il est intéressant d’engager les enfants dans des jeux scéniques afin qu’ils jouent les dialogues et vivent les épisodes de l’histoire. Des masques, des objets spécifiques, des éléments de décors peuvent aider les enfants à s’engager et à se repérer. Une fois l’histoire mémorisée, rejouer les scènes en utilisant ces différents médiateurs permet également aux enfants de mieux identifier ce qui se joue. Ils vont mieux appréhender, affiner le rôle du personnage, ses émotions, sa gestuelle, ses actions, ses problèmes ses sentiments et faire les différents liens de causalité. </a:t>
            </a:r>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r>
              <a:rPr lang="fr-FR" sz="1200" b="1" kern="1200" dirty="0" smtClean="0">
                <a:solidFill>
                  <a:schemeClr val="tx1"/>
                </a:solidFill>
                <a:effectLst/>
                <a:latin typeface="+mn-lt"/>
                <a:ea typeface="+mn-ea"/>
                <a:cs typeface="+mn-cs"/>
              </a:rPr>
              <a:t>Laisser du temps : </a:t>
            </a:r>
          </a:p>
          <a:p>
            <a:r>
              <a:rPr lang="fr-FR" sz="1200" kern="1200" dirty="0" smtClean="0">
                <a:solidFill>
                  <a:schemeClr val="tx1"/>
                </a:solidFill>
                <a:effectLst/>
                <a:latin typeface="+mn-lt"/>
                <a:ea typeface="+mn-ea"/>
                <a:cs typeface="+mn-cs"/>
              </a:rPr>
              <a:t>à l’écoute, à l’appropriation et au plaisir de réécouter.</a:t>
            </a:r>
          </a:p>
          <a:p>
            <a:r>
              <a:rPr lang="fr-FR" sz="1200" kern="1200" dirty="0" err="1" smtClean="0">
                <a:solidFill>
                  <a:schemeClr val="tx1"/>
                </a:solidFill>
                <a:effectLst/>
                <a:latin typeface="+mn-lt"/>
                <a:ea typeface="+mn-ea"/>
                <a:cs typeface="+mn-cs"/>
              </a:rPr>
              <a:t>Betteleim</a:t>
            </a:r>
            <a:r>
              <a:rPr lang="fr-FR" sz="1200" kern="1200" dirty="0" smtClean="0">
                <a:solidFill>
                  <a:schemeClr val="tx1"/>
                </a:solidFill>
                <a:effectLst/>
                <a:latin typeface="+mn-lt"/>
                <a:ea typeface="+mn-ea"/>
                <a:cs typeface="+mn-cs"/>
              </a:rPr>
              <a:t> explique que, pour que l’enfant puisse croire en une histoire, pour qu’il puisse l’intégrer dans sa propre existence, il doit l’écouter un certain nombre de fois.</a:t>
            </a:r>
          </a:p>
          <a:p>
            <a:r>
              <a:rPr lang="fr-FR" sz="1200" kern="1200" dirty="0" smtClean="0">
                <a:solidFill>
                  <a:schemeClr val="tx1"/>
                </a:solidFill>
                <a:effectLst/>
                <a:latin typeface="+mn-lt"/>
                <a:ea typeface="+mn-ea"/>
                <a:cs typeface="+mn-cs"/>
              </a:rPr>
              <a:t>La prise de conscience chez l’enfant n’est pas immédiate et ne peut s’installer dès la première audition. Ces relectures permettent de s’approprier l’écriture, de s’en détacher pour avoir accès au sens et aux projections personnelles. Elles doivent être fréquentes pour les phases d’appropriation mais aussi, ensuite pour le plaisir de réécouter et peut-être de découvrir de nouveaux aspects. </a:t>
            </a:r>
          </a:p>
          <a:p>
            <a:r>
              <a:rPr lang="fr-FR" sz="1200" kern="1200" dirty="0" smtClean="0">
                <a:solidFill>
                  <a:schemeClr val="tx1"/>
                </a:solidFill>
                <a:effectLst/>
                <a:latin typeface="+mn-lt"/>
                <a:ea typeface="+mn-ea"/>
                <a:cs typeface="+mn-cs"/>
              </a:rPr>
              <a:t>Michèle Petit</a:t>
            </a:r>
            <a:r>
              <a:rPr lang="fr-FR" sz="1200" kern="1200" baseline="0" dirty="0" smtClean="0">
                <a:solidFill>
                  <a:schemeClr val="tx1"/>
                </a:solidFill>
                <a:effectLst/>
                <a:latin typeface="+mn-lt"/>
                <a:ea typeface="+mn-ea"/>
                <a:cs typeface="+mn-cs"/>
              </a:rPr>
              <a:t> dit que la lecture relance une activité de symbolisation et permet de recomposer ainsi à l’infini les représentations que l’on a de de sa propre histoire, de son propre monde et de son lien au monde extérieur.( voir </a:t>
            </a:r>
            <a:r>
              <a:rPr lang="fr-FR" sz="1200" kern="1200" baseline="0" dirty="0" err="1" smtClean="0">
                <a:solidFill>
                  <a:schemeClr val="tx1"/>
                </a:solidFill>
                <a:effectLst/>
                <a:latin typeface="+mn-lt"/>
                <a:ea typeface="+mn-ea"/>
                <a:cs typeface="+mn-cs"/>
              </a:rPr>
              <a:t>exp</a:t>
            </a:r>
            <a:r>
              <a:rPr lang="fr-FR" sz="1200" kern="1200" baseline="0" dirty="0" smtClean="0">
                <a:solidFill>
                  <a:schemeClr val="tx1"/>
                </a:solidFill>
                <a:effectLst/>
                <a:latin typeface="+mn-lt"/>
                <a:ea typeface="+mn-ea"/>
                <a:cs typeface="+mn-cs"/>
              </a:rPr>
              <a:t> et Tournier p27))</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 </a:t>
            </a:r>
          </a:p>
          <a:p>
            <a:r>
              <a:rPr lang="fr-FR" sz="1200" kern="1200" dirty="0" smtClean="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859E9E99-8385-43A0-BA3E-B0D622683BD2}" type="slidenum">
              <a:rPr lang="fr-FR" smtClean="0"/>
              <a:t>7</a:t>
            </a:fld>
            <a:endParaRPr lang="fr-FR"/>
          </a:p>
        </p:txBody>
      </p:sp>
    </p:spTree>
    <p:extLst>
      <p:ext uri="{BB962C8B-B14F-4D97-AF65-F5344CB8AC3E}">
        <p14:creationId xmlns:p14="http://schemas.microsoft.com/office/powerpoint/2010/main" val="1350341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Ne</a:t>
            </a:r>
            <a:r>
              <a:rPr lang="fr-FR" sz="1200" kern="1200" baseline="0" dirty="0" smtClean="0">
                <a:solidFill>
                  <a:schemeClr val="tx1"/>
                </a:solidFill>
                <a:effectLst/>
                <a:latin typeface="+mn-lt"/>
                <a:ea typeface="+mn-ea"/>
                <a:cs typeface="+mn-cs"/>
              </a:rPr>
              <a:t> pas t</a:t>
            </a:r>
            <a:r>
              <a:rPr lang="fr-FR" sz="1200" kern="1200" dirty="0" smtClean="0">
                <a:solidFill>
                  <a:schemeClr val="tx1"/>
                </a:solidFill>
                <a:effectLst/>
                <a:latin typeface="+mn-lt"/>
                <a:ea typeface="+mn-ea"/>
                <a:cs typeface="+mn-cs"/>
              </a:rPr>
              <a:t>irer </a:t>
            </a:r>
            <a:r>
              <a:rPr lang="fr-FR" sz="1200" kern="1200" dirty="0" smtClean="0">
                <a:solidFill>
                  <a:schemeClr val="tx1"/>
                </a:solidFill>
                <a:effectLst/>
                <a:latin typeface="+mn-lt"/>
                <a:ea typeface="+mn-ea"/>
                <a:cs typeface="+mn-cs"/>
              </a:rPr>
              <a:t>ou imposer une morale d’une </a:t>
            </a:r>
            <a:r>
              <a:rPr lang="fr-FR" sz="1200" kern="1200" dirty="0" smtClean="0">
                <a:solidFill>
                  <a:schemeClr val="tx1"/>
                </a:solidFill>
                <a:effectLst/>
                <a:latin typeface="+mn-lt"/>
                <a:ea typeface="+mn-ea"/>
                <a:cs typeface="+mn-cs"/>
              </a:rPr>
              <a:t>situation,  </a:t>
            </a:r>
            <a:r>
              <a:rPr lang="fr-FR" sz="1200" b="1" kern="1200" dirty="0" smtClean="0">
                <a:solidFill>
                  <a:schemeClr val="tx1"/>
                </a:solidFill>
                <a:effectLst/>
                <a:latin typeface="+mn-lt"/>
                <a:ea typeface="+mn-ea"/>
                <a:cs typeface="+mn-cs"/>
              </a:rPr>
              <a:t>mais</a:t>
            </a:r>
            <a:r>
              <a:rPr lang="fr-FR" sz="1200" kern="1200" dirty="0" smtClean="0">
                <a:solidFill>
                  <a:schemeClr val="tx1"/>
                </a:solidFill>
                <a:effectLst/>
                <a:latin typeface="+mn-lt"/>
                <a:ea typeface="+mn-ea"/>
                <a:cs typeface="+mn-cs"/>
              </a:rPr>
              <a:t> exposer les enfants, les confronter à des situations fournies par la littérature qui les conduisent à penser par eux-mêmes et à exercer leur esprit critique.</a:t>
            </a:r>
          </a:p>
          <a:p>
            <a:r>
              <a:rPr lang="fr-FR" sz="1200" kern="1200" dirty="0" smtClean="0">
                <a:solidFill>
                  <a:schemeClr val="tx1"/>
                </a:solidFill>
                <a:effectLst/>
                <a:latin typeface="+mn-lt"/>
                <a:ea typeface="+mn-ea"/>
                <a:cs typeface="+mn-cs"/>
              </a:rPr>
              <a:t> </a:t>
            </a:r>
          </a:p>
          <a:p>
            <a:endParaRPr lang="fr-FR" dirty="0"/>
          </a:p>
        </p:txBody>
      </p:sp>
      <p:sp>
        <p:nvSpPr>
          <p:cNvPr id="4" name="Espace réservé du numéro de diapositive 3"/>
          <p:cNvSpPr>
            <a:spLocks noGrp="1"/>
          </p:cNvSpPr>
          <p:nvPr>
            <p:ph type="sldNum" sz="quarter" idx="10"/>
          </p:nvPr>
        </p:nvSpPr>
        <p:spPr/>
        <p:txBody>
          <a:bodyPr/>
          <a:lstStyle/>
          <a:p>
            <a:fld id="{859E9E99-8385-43A0-BA3E-B0D622683BD2}" type="slidenum">
              <a:rPr lang="fr-FR" smtClean="0"/>
              <a:t>8</a:t>
            </a:fld>
            <a:endParaRPr lang="fr-FR"/>
          </a:p>
        </p:txBody>
      </p:sp>
    </p:spTree>
    <p:extLst>
      <p:ext uri="{BB962C8B-B14F-4D97-AF65-F5344CB8AC3E}">
        <p14:creationId xmlns:p14="http://schemas.microsoft.com/office/powerpoint/2010/main" val="25758102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fr-FR" smtClean="0"/>
              <a:t>Modifiez le style du titre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9C79445-F48A-4A72-BE5F-1995445329AD}" type="datetimeFigureOut">
              <a:rPr lang="fr-FR" smtClean="0"/>
              <a:t>09/01/2018</a:t>
            </a:fld>
            <a:endParaRPr lang="fr-FR"/>
          </a:p>
        </p:txBody>
      </p:sp>
      <p:sp>
        <p:nvSpPr>
          <p:cNvPr id="5" name="Footer Placeholder 4"/>
          <p:cNvSpPr>
            <a:spLocks noGrp="1"/>
          </p:cNvSpPr>
          <p:nvPr>
            <p:ph type="ftr" sz="quarter" idx="11"/>
          </p:nvPr>
        </p:nvSpPr>
        <p:spPr>
          <a:xfrm>
            <a:off x="1174044" y="5357592"/>
            <a:ext cx="5034845" cy="365125"/>
          </a:xfrm>
        </p:spPr>
        <p:txBody>
          <a:bodyPr/>
          <a:lstStyle/>
          <a:p>
            <a:endParaRPr lang="fr-F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0B550AB1-81DA-4A15-B71E-5E9611BD1770}"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9C79445-F48A-4A72-BE5F-1995445329AD}" type="datetimeFigureOut">
              <a:rPr lang="fr-FR" smtClean="0"/>
              <a:t>09/01/2018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550AB1-81DA-4A15-B71E-5E9611BD1770}"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9C79445-F48A-4A72-BE5F-1995445329AD}" type="datetimeFigureOut">
              <a:rPr lang="fr-FR" smtClean="0"/>
              <a:t>09/01/2018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550AB1-81DA-4A15-B71E-5E9611BD1770}"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59C79445-F48A-4A72-BE5F-1995445329AD}" type="datetimeFigureOut">
              <a:rPr lang="fr-FR" smtClean="0"/>
              <a:t>09/01/2018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550AB1-81DA-4A15-B71E-5E9611BD1770}"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9C79445-F48A-4A72-BE5F-1995445329AD}" type="datetimeFigureOut">
              <a:rPr lang="fr-FR" smtClean="0"/>
              <a:t>09/01/2018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B550AB1-81DA-4A15-B71E-5E9611BD1770}"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59C79445-F48A-4A72-BE5F-1995445329AD}" type="datetimeFigureOut">
              <a:rPr lang="fr-FR" smtClean="0"/>
              <a:t>09/01/2018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B550AB1-81DA-4A15-B71E-5E9611BD1770}" type="slidenum">
              <a:rPr lang="fr-FR" smtClean="0"/>
              <a:t>‹N°›</a:t>
            </a:fld>
            <a:endParaRPr lang="fr-FR"/>
          </a:p>
        </p:txBody>
      </p:sp>
      <p:sp>
        <p:nvSpPr>
          <p:cNvPr id="9" name="Content Placeholder 8"/>
          <p:cNvSpPr>
            <a:spLocks noGrp="1"/>
          </p:cNvSpPr>
          <p:nvPr>
            <p:ph sz="quarter" idx="13"/>
          </p:nvPr>
        </p:nvSpPr>
        <p:spPr>
          <a:xfrm>
            <a:off x="1298448" y="2121407"/>
            <a:ext cx="3200400" cy="360273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59C79445-F48A-4A72-BE5F-1995445329AD}" type="datetimeFigureOut">
              <a:rPr lang="fr-FR" smtClean="0"/>
              <a:t>09/01/2018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B550AB1-81DA-4A15-B71E-5E9611BD1770}" type="slidenum">
              <a:rPr lang="fr-FR" smtClean="0"/>
              <a:t>‹N°›</a:t>
            </a:fld>
            <a:endParaRPr lang="fr-FR"/>
          </a:p>
        </p:txBody>
      </p:sp>
      <p:sp>
        <p:nvSpPr>
          <p:cNvPr id="11" name="Content Placeholder 10"/>
          <p:cNvSpPr>
            <a:spLocks noGrp="1"/>
          </p:cNvSpPr>
          <p:nvPr>
            <p:ph sz="quarter" idx="13"/>
          </p:nvPr>
        </p:nvSpPr>
        <p:spPr>
          <a:xfrm>
            <a:off x="1298448" y="2944368"/>
            <a:ext cx="3227832" cy="277977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59C79445-F48A-4A72-BE5F-1995445329AD}" type="datetimeFigureOut">
              <a:rPr lang="fr-FR" smtClean="0"/>
              <a:t>09/01/2018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B550AB1-81DA-4A15-B71E-5E9611BD1770}"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79445-F48A-4A72-BE5F-1995445329AD}" type="datetimeFigureOut">
              <a:rPr lang="fr-FR" smtClean="0"/>
              <a:t>09/01/2018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B550AB1-81DA-4A15-B71E-5E9611BD1770}"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fr-FR" smtClean="0"/>
              <a:t>Modifiez le style du titre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rot="60000">
            <a:off x="6341698" y="5885672"/>
            <a:ext cx="1213821" cy="365125"/>
          </a:xfrm>
        </p:spPr>
        <p:txBody>
          <a:bodyPr/>
          <a:lstStyle/>
          <a:p>
            <a:fld id="{59C79445-F48A-4A72-BE5F-1995445329AD}" type="datetimeFigureOut">
              <a:rPr lang="fr-FR" smtClean="0"/>
              <a:t>09/01/2018</a:t>
            </a:fld>
            <a:endParaRPr lang="fr-FR"/>
          </a:p>
        </p:txBody>
      </p:sp>
      <p:sp>
        <p:nvSpPr>
          <p:cNvPr id="6" name="Footer Placeholder 5"/>
          <p:cNvSpPr>
            <a:spLocks noGrp="1"/>
          </p:cNvSpPr>
          <p:nvPr>
            <p:ph type="ftr" sz="quarter" idx="11"/>
          </p:nvPr>
        </p:nvSpPr>
        <p:spPr>
          <a:xfrm rot="-60000">
            <a:off x="914554" y="5829261"/>
            <a:ext cx="3522607" cy="365125"/>
          </a:xfrm>
        </p:spPr>
        <p:txBody>
          <a:bodyPr/>
          <a:lstStyle/>
          <a:p>
            <a:endParaRPr lang="fr-FR"/>
          </a:p>
        </p:txBody>
      </p:sp>
      <p:sp>
        <p:nvSpPr>
          <p:cNvPr id="7" name="Slide Number Placeholder 6"/>
          <p:cNvSpPr>
            <a:spLocks noGrp="1"/>
          </p:cNvSpPr>
          <p:nvPr>
            <p:ph type="sldNum" sz="quarter" idx="12"/>
          </p:nvPr>
        </p:nvSpPr>
        <p:spPr>
          <a:xfrm rot="60000">
            <a:off x="7557313" y="5896961"/>
            <a:ext cx="554023" cy="365125"/>
          </a:xfrm>
        </p:spPr>
        <p:txBody>
          <a:bodyPr/>
          <a:lstStyle/>
          <a:p>
            <a:fld id="{0B550AB1-81DA-4A15-B71E-5E9611BD1770}"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fr-FR" smtClean="0"/>
              <a:t>Modifiez le style du titre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rot="60000">
            <a:off x="6345936" y="5888737"/>
            <a:ext cx="1213821" cy="365125"/>
          </a:xfrm>
        </p:spPr>
        <p:txBody>
          <a:bodyPr/>
          <a:lstStyle/>
          <a:p>
            <a:fld id="{59C79445-F48A-4A72-BE5F-1995445329AD}" type="datetimeFigureOut">
              <a:rPr lang="fr-FR" smtClean="0"/>
              <a:t>09/01/2018</a:t>
            </a:fld>
            <a:endParaRPr lang="fr-FR"/>
          </a:p>
        </p:txBody>
      </p:sp>
      <p:sp>
        <p:nvSpPr>
          <p:cNvPr id="6" name="Footer Placeholder 5"/>
          <p:cNvSpPr>
            <a:spLocks noGrp="1"/>
          </p:cNvSpPr>
          <p:nvPr>
            <p:ph type="ftr" sz="quarter" idx="11"/>
          </p:nvPr>
        </p:nvSpPr>
        <p:spPr>
          <a:xfrm rot="-60000">
            <a:off x="914569" y="5831037"/>
            <a:ext cx="3319043" cy="365125"/>
          </a:xfrm>
        </p:spPr>
        <p:txBody>
          <a:bodyPr/>
          <a:lstStyle/>
          <a:p>
            <a:endParaRPr lang="fr-FR"/>
          </a:p>
        </p:txBody>
      </p:sp>
      <p:sp>
        <p:nvSpPr>
          <p:cNvPr id="7" name="Slide Number Placeholder 6"/>
          <p:cNvSpPr>
            <a:spLocks noGrp="1"/>
          </p:cNvSpPr>
          <p:nvPr>
            <p:ph type="sldNum" sz="quarter" idx="12"/>
          </p:nvPr>
        </p:nvSpPr>
        <p:spPr>
          <a:xfrm rot="60000">
            <a:off x="7562089" y="5900026"/>
            <a:ext cx="554023" cy="365125"/>
          </a:xfrm>
        </p:spPr>
        <p:txBody>
          <a:bodyPr/>
          <a:lstStyle/>
          <a:p>
            <a:fld id="{0B550AB1-81DA-4A15-B71E-5E9611BD1770}"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9C79445-F48A-4A72-BE5F-1995445329AD}" type="datetimeFigureOut">
              <a:rPr lang="fr-FR" smtClean="0"/>
              <a:t>09/01/2018</a:t>
            </a:fld>
            <a:endParaRPr lang="fr-F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fr-F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0B550AB1-81DA-4A15-B71E-5E9611BD1770}"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27201" y="1340768"/>
            <a:ext cx="5723468" cy="2448272"/>
          </a:xfrm>
        </p:spPr>
        <p:txBody>
          <a:bodyPr>
            <a:normAutofit/>
          </a:bodyPr>
          <a:lstStyle/>
          <a:p>
            <a:r>
              <a:rPr lang="fr-FR" b="1" dirty="0" smtClean="0">
                <a:solidFill>
                  <a:schemeClr val="tx2">
                    <a:lumMod val="75000"/>
                  </a:schemeClr>
                </a:solidFill>
                <a:latin typeface="Garamond" panose="02020404030301010803" pitchFamily="18" charset="0"/>
              </a:rPr>
              <a:t>Aborder des sujets sensibles et affectifs en littérature</a:t>
            </a:r>
            <a:endParaRPr lang="fr-FR" b="1" dirty="0">
              <a:solidFill>
                <a:schemeClr val="tx2">
                  <a:lumMod val="75000"/>
                </a:schemeClr>
              </a:solidFill>
              <a:latin typeface="Garamond" panose="02020404030301010803" pitchFamily="18" charset="0"/>
            </a:endParaRPr>
          </a:p>
        </p:txBody>
      </p:sp>
      <p:sp>
        <p:nvSpPr>
          <p:cNvPr id="3" name="Sous-titre 2"/>
          <p:cNvSpPr>
            <a:spLocks noGrp="1"/>
          </p:cNvSpPr>
          <p:nvPr>
            <p:ph type="subTitle" idx="1"/>
          </p:nvPr>
        </p:nvSpPr>
        <p:spPr>
          <a:xfrm>
            <a:off x="1727200" y="4797152"/>
            <a:ext cx="5712179" cy="463470"/>
          </a:xfrm>
        </p:spPr>
        <p:txBody>
          <a:bodyPr>
            <a:normAutofit/>
          </a:bodyPr>
          <a:lstStyle/>
          <a:p>
            <a:r>
              <a:rPr lang="fr-FR" sz="1600" b="1" dirty="0" smtClean="0">
                <a:solidFill>
                  <a:srgbClr val="7030A0"/>
                </a:solidFill>
              </a:rPr>
              <a:t>Marie-Claire </a:t>
            </a:r>
            <a:r>
              <a:rPr lang="fr-FR" sz="1600" b="1" dirty="0" err="1" smtClean="0">
                <a:solidFill>
                  <a:srgbClr val="7030A0"/>
                </a:solidFill>
              </a:rPr>
              <a:t>Goarin-Langou</a:t>
            </a:r>
            <a:r>
              <a:rPr lang="fr-FR" sz="1600" b="1" dirty="0" smtClean="0">
                <a:solidFill>
                  <a:srgbClr val="7030A0"/>
                </a:solidFill>
              </a:rPr>
              <a:t>          Mission </a:t>
            </a:r>
            <a:r>
              <a:rPr lang="fr-FR" sz="1600" b="1" dirty="0" smtClean="0">
                <a:solidFill>
                  <a:srgbClr val="7030A0"/>
                </a:solidFill>
              </a:rPr>
              <a:t>maternelle 77</a:t>
            </a:r>
            <a:endParaRPr lang="fr-FR" sz="1600" b="1" dirty="0">
              <a:solidFill>
                <a:srgbClr val="7030A0"/>
              </a:solidFill>
            </a:endParaRPr>
          </a:p>
        </p:txBody>
      </p:sp>
    </p:spTree>
    <p:extLst>
      <p:ext uri="{BB962C8B-B14F-4D97-AF65-F5344CB8AC3E}">
        <p14:creationId xmlns:p14="http://schemas.microsoft.com/office/powerpoint/2010/main" val="103612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5023" y="817583"/>
            <a:ext cx="6965245" cy="883226"/>
          </a:xfrm>
        </p:spPr>
        <p:txBody>
          <a:bodyPr>
            <a:normAutofit/>
          </a:bodyPr>
          <a:lstStyle/>
          <a:p>
            <a:r>
              <a:rPr lang="fr-FR" sz="4000" b="1" dirty="0" smtClean="0">
                <a:solidFill>
                  <a:srgbClr val="7030A0"/>
                </a:solidFill>
              </a:rPr>
              <a:t>Le choix des albums</a:t>
            </a:r>
            <a:endParaRPr lang="fr-FR" sz="4000" b="1" dirty="0">
              <a:solidFill>
                <a:srgbClr val="7030A0"/>
              </a:solidFill>
            </a:endParaRPr>
          </a:p>
        </p:txBody>
      </p:sp>
      <p:sp>
        <p:nvSpPr>
          <p:cNvPr id="3" name="Espace réservé du contenu 2"/>
          <p:cNvSpPr>
            <a:spLocks noGrp="1"/>
          </p:cNvSpPr>
          <p:nvPr>
            <p:ph idx="1"/>
          </p:nvPr>
        </p:nvSpPr>
        <p:spPr/>
        <p:txBody>
          <a:bodyPr>
            <a:normAutofit/>
          </a:bodyPr>
          <a:lstStyle/>
          <a:p>
            <a:r>
              <a:rPr lang="fr-FR" b="1" dirty="0">
                <a:solidFill>
                  <a:schemeClr val="tx2">
                    <a:lumMod val="75000"/>
                  </a:schemeClr>
                </a:solidFill>
              </a:rPr>
              <a:t>Notion de parcours, d’apprentissage progressif</a:t>
            </a:r>
          </a:p>
          <a:p>
            <a:pPr marL="0" indent="0">
              <a:buFont typeface="Brush Script MT" pitchFamily="66" charset="0"/>
              <a:buNone/>
            </a:pPr>
            <a:endParaRPr lang="fr-FR" b="1" dirty="0">
              <a:solidFill>
                <a:schemeClr val="tx2">
                  <a:lumMod val="75000"/>
                </a:schemeClr>
              </a:solidFill>
            </a:endParaRPr>
          </a:p>
          <a:p>
            <a:r>
              <a:rPr lang="fr-FR" b="1" dirty="0">
                <a:solidFill>
                  <a:schemeClr val="tx2">
                    <a:lumMod val="75000"/>
                  </a:schemeClr>
                </a:solidFill>
              </a:rPr>
              <a:t>Choix dépendant d’un évènement, d’une situation particulière </a:t>
            </a:r>
            <a:endParaRPr lang="fr-FR" b="1" dirty="0" smtClean="0">
              <a:solidFill>
                <a:schemeClr val="tx2">
                  <a:lumMod val="75000"/>
                </a:schemeClr>
              </a:solidFill>
            </a:endParaRPr>
          </a:p>
          <a:p>
            <a:endParaRPr lang="fr-FR" b="1" dirty="0">
              <a:solidFill>
                <a:schemeClr val="tx2">
                  <a:lumMod val="75000"/>
                </a:schemeClr>
              </a:solidFill>
            </a:endParaRPr>
          </a:p>
          <a:p>
            <a:pPr marL="0" indent="0">
              <a:buNone/>
            </a:pPr>
            <a:r>
              <a:rPr lang="fr-FR" b="1" dirty="0" smtClean="0">
                <a:solidFill>
                  <a:schemeClr val="tx2">
                    <a:lumMod val="75000"/>
                  </a:schemeClr>
                </a:solidFill>
              </a:rPr>
              <a:t>Nécessité d’analyser le plus finement possible l’album retenu</a:t>
            </a:r>
            <a:endParaRPr lang="fr-FR" b="1" dirty="0">
              <a:solidFill>
                <a:schemeClr val="tx2">
                  <a:lumMod val="75000"/>
                </a:schemeClr>
              </a:solidFill>
            </a:endParaRPr>
          </a:p>
        </p:txBody>
      </p:sp>
    </p:spTree>
    <p:extLst>
      <p:ext uri="{BB962C8B-B14F-4D97-AF65-F5344CB8AC3E}">
        <p14:creationId xmlns:p14="http://schemas.microsoft.com/office/powerpoint/2010/main" val="2399915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5023" y="836713"/>
            <a:ext cx="6965245" cy="792088"/>
          </a:xfrm>
        </p:spPr>
        <p:txBody>
          <a:bodyPr>
            <a:noAutofit/>
          </a:bodyPr>
          <a:lstStyle/>
          <a:p>
            <a:r>
              <a:rPr lang="fr-FR" sz="3200" b="1" dirty="0" smtClean="0">
                <a:solidFill>
                  <a:srgbClr val="7030A0"/>
                </a:solidFill>
              </a:rPr>
              <a:t>Une organisation  </a:t>
            </a:r>
            <a:endParaRPr lang="fr-FR" sz="3200" b="1" dirty="0">
              <a:solidFill>
                <a:srgbClr val="7030A0"/>
              </a:solidFill>
            </a:endParaRPr>
          </a:p>
        </p:txBody>
      </p:sp>
      <p:sp>
        <p:nvSpPr>
          <p:cNvPr id="3" name="Espace réservé du contenu 2"/>
          <p:cNvSpPr>
            <a:spLocks noGrp="1"/>
          </p:cNvSpPr>
          <p:nvPr>
            <p:ph idx="1"/>
          </p:nvPr>
        </p:nvSpPr>
        <p:spPr>
          <a:xfrm>
            <a:off x="1463040" y="1916833"/>
            <a:ext cx="6196405" cy="3816423"/>
          </a:xfrm>
        </p:spPr>
        <p:txBody>
          <a:bodyPr>
            <a:noAutofit/>
          </a:bodyPr>
          <a:lstStyle/>
          <a:p>
            <a:r>
              <a:rPr lang="fr-FR" sz="3600" b="1" dirty="0">
                <a:solidFill>
                  <a:schemeClr val="tx2">
                    <a:lumMod val="75000"/>
                  </a:schemeClr>
                </a:solidFill>
              </a:rPr>
              <a:t>Notion de groupe</a:t>
            </a:r>
          </a:p>
          <a:p>
            <a:r>
              <a:rPr lang="fr-FR" sz="3600" b="1" dirty="0">
                <a:solidFill>
                  <a:schemeClr val="tx2">
                    <a:lumMod val="75000"/>
                  </a:schemeClr>
                </a:solidFill>
              </a:rPr>
              <a:t>Installation</a:t>
            </a:r>
          </a:p>
          <a:p>
            <a:r>
              <a:rPr lang="fr-FR" sz="3600" b="1" dirty="0">
                <a:solidFill>
                  <a:schemeClr val="tx2">
                    <a:lumMod val="75000"/>
                  </a:schemeClr>
                </a:solidFill>
              </a:rPr>
              <a:t>Mise en sécurité</a:t>
            </a:r>
          </a:p>
          <a:p>
            <a:r>
              <a:rPr lang="fr-FR" sz="3600" b="1" dirty="0">
                <a:solidFill>
                  <a:schemeClr val="tx2">
                    <a:lumMod val="75000"/>
                  </a:schemeClr>
                </a:solidFill>
              </a:rPr>
              <a:t>Condition d’écoute</a:t>
            </a:r>
          </a:p>
          <a:p>
            <a:r>
              <a:rPr lang="fr-FR" sz="3600" b="1" dirty="0">
                <a:solidFill>
                  <a:schemeClr val="tx2">
                    <a:lumMod val="75000"/>
                  </a:schemeClr>
                </a:solidFill>
              </a:rPr>
              <a:t>Lisibilité</a:t>
            </a:r>
          </a:p>
        </p:txBody>
      </p:sp>
    </p:spTree>
    <p:extLst>
      <p:ext uri="{BB962C8B-B14F-4D97-AF65-F5344CB8AC3E}">
        <p14:creationId xmlns:p14="http://schemas.microsoft.com/office/powerpoint/2010/main" val="2345560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5023" y="817583"/>
            <a:ext cx="6965245" cy="883226"/>
          </a:xfrm>
        </p:spPr>
        <p:txBody>
          <a:bodyPr>
            <a:normAutofit/>
          </a:bodyPr>
          <a:lstStyle/>
          <a:p>
            <a:r>
              <a:rPr lang="fr-FR" sz="4000" b="1" dirty="0" smtClean="0">
                <a:solidFill>
                  <a:srgbClr val="7030A0"/>
                </a:solidFill>
              </a:rPr>
              <a:t>La mise en œuvre</a:t>
            </a:r>
            <a:endParaRPr lang="fr-FR" sz="4000" b="1" dirty="0">
              <a:solidFill>
                <a:srgbClr val="7030A0"/>
              </a:solidFill>
            </a:endParaRPr>
          </a:p>
        </p:txBody>
      </p:sp>
      <p:sp>
        <p:nvSpPr>
          <p:cNvPr id="3" name="Espace réservé du contenu 2"/>
          <p:cNvSpPr>
            <a:spLocks noGrp="1"/>
          </p:cNvSpPr>
          <p:nvPr>
            <p:ph idx="1"/>
          </p:nvPr>
        </p:nvSpPr>
        <p:spPr>
          <a:xfrm>
            <a:off x="1463040" y="2119257"/>
            <a:ext cx="6196405" cy="3253959"/>
          </a:xfrm>
        </p:spPr>
        <p:txBody>
          <a:bodyPr>
            <a:normAutofit/>
          </a:bodyPr>
          <a:lstStyle/>
          <a:p>
            <a:r>
              <a:rPr lang="fr-FR" sz="3600" b="1" dirty="0" smtClean="0">
                <a:solidFill>
                  <a:schemeClr val="tx2">
                    <a:lumMod val="75000"/>
                  </a:schemeClr>
                </a:solidFill>
              </a:rPr>
              <a:t>Choisir la présentation </a:t>
            </a:r>
            <a:endParaRPr lang="fr-FR" sz="3600" b="1" dirty="0">
              <a:solidFill>
                <a:schemeClr val="tx2">
                  <a:lumMod val="75000"/>
                </a:schemeClr>
              </a:solidFill>
            </a:endParaRPr>
          </a:p>
          <a:p>
            <a:r>
              <a:rPr lang="fr-FR" sz="3600" b="1" dirty="0">
                <a:solidFill>
                  <a:schemeClr val="tx2">
                    <a:lumMod val="75000"/>
                  </a:schemeClr>
                </a:solidFill>
              </a:rPr>
              <a:t>Raconter, </a:t>
            </a:r>
            <a:r>
              <a:rPr lang="fr-FR" sz="3600" b="1" dirty="0" smtClean="0">
                <a:solidFill>
                  <a:schemeClr val="tx2">
                    <a:lumMod val="75000"/>
                  </a:schemeClr>
                </a:solidFill>
              </a:rPr>
              <a:t>lire</a:t>
            </a:r>
          </a:p>
          <a:p>
            <a:r>
              <a:rPr lang="fr-FR" sz="3600" b="1" dirty="0" smtClean="0">
                <a:solidFill>
                  <a:schemeClr val="tx2">
                    <a:lumMod val="75000"/>
                  </a:schemeClr>
                </a:solidFill>
              </a:rPr>
              <a:t>Accompagner</a:t>
            </a:r>
            <a:endParaRPr lang="fr-FR" sz="3600" b="1" dirty="0">
              <a:solidFill>
                <a:schemeClr val="tx2">
                  <a:lumMod val="75000"/>
                </a:schemeClr>
              </a:solidFill>
            </a:endParaRPr>
          </a:p>
          <a:p>
            <a:r>
              <a:rPr lang="fr-FR" sz="3600" b="1" dirty="0" smtClean="0">
                <a:solidFill>
                  <a:schemeClr val="tx2">
                    <a:lumMod val="75000"/>
                  </a:schemeClr>
                </a:solidFill>
              </a:rPr>
              <a:t>Anticiper l’évocation </a:t>
            </a:r>
            <a:r>
              <a:rPr lang="fr-FR" sz="3600" b="1" dirty="0">
                <a:solidFill>
                  <a:schemeClr val="tx2">
                    <a:lumMod val="75000"/>
                  </a:schemeClr>
                </a:solidFill>
              </a:rPr>
              <a:t>des liens</a:t>
            </a:r>
          </a:p>
          <a:p>
            <a:endParaRPr lang="fr-FR" sz="3600" b="1" dirty="0">
              <a:solidFill>
                <a:schemeClr val="tx2">
                  <a:lumMod val="75000"/>
                </a:schemeClr>
              </a:solidFill>
            </a:endParaRPr>
          </a:p>
          <a:p>
            <a:endParaRPr lang="fr-FR" b="1" dirty="0">
              <a:solidFill>
                <a:schemeClr val="tx2">
                  <a:lumMod val="75000"/>
                </a:schemeClr>
              </a:solidFill>
            </a:endParaRPr>
          </a:p>
          <a:p>
            <a:endParaRPr lang="fr-FR" dirty="0"/>
          </a:p>
        </p:txBody>
      </p:sp>
    </p:spTree>
    <p:extLst>
      <p:ext uri="{BB962C8B-B14F-4D97-AF65-F5344CB8AC3E}">
        <p14:creationId xmlns:p14="http://schemas.microsoft.com/office/powerpoint/2010/main" val="547857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5023" y="817583"/>
            <a:ext cx="6965245" cy="595194"/>
          </a:xfrm>
        </p:spPr>
        <p:txBody>
          <a:bodyPr>
            <a:noAutofit/>
          </a:bodyPr>
          <a:lstStyle/>
          <a:p>
            <a:r>
              <a:rPr lang="fr-FR" sz="3600" b="1" dirty="0" smtClean="0">
                <a:solidFill>
                  <a:srgbClr val="7030A0"/>
                </a:solidFill>
              </a:rPr>
              <a:t>Différentes étapes</a:t>
            </a:r>
            <a:endParaRPr lang="fr-FR" sz="3600" b="1" dirty="0">
              <a:solidFill>
                <a:srgbClr val="7030A0"/>
              </a:solidFill>
            </a:endParaRPr>
          </a:p>
        </p:txBody>
      </p:sp>
      <p:sp>
        <p:nvSpPr>
          <p:cNvPr id="3" name="Espace réservé du contenu 2"/>
          <p:cNvSpPr>
            <a:spLocks noGrp="1"/>
          </p:cNvSpPr>
          <p:nvPr>
            <p:ph idx="1"/>
          </p:nvPr>
        </p:nvSpPr>
        <p:spPr>
          <a:xfrm>
            <a:off x="1463040" y="1700808"/>
            <a:ext cx="6196405" cy="4176464"/>
          </a:xfrm>
        </p:spPr>
        <p:txBody>
          <a:bodyPr>
            <a:normAutofit/>
          </a:bodyPr>
          <a:lstStyle/>
          <a:p>
            <a:r>
              <a:rPr lang="fr-FR" sz="3200" b="1" dirty="0">
                <a:solidFill>
                  <a:schemeClr val="tx2">
                    <a:lumMod val="75000"/>
                  </a:schemeClr>
                </a:solidFill>
              </a:rPr>
              <a:t>Comprendre</a:t>
            </a:r>
          </a:p>
          <a:p>
            <a:r>
              <a:rPr lang="fr-FR" sz="3200" b="1" dirty="0">
                <a:solidFill>
                  <a:schemeClr val="tx2">
                    <a:lumMod val="75000"/>
                  </a:schemeClr>
                </a:solidFill>
              </a:rPr>
              <a:t>S’identifier</a:t>
            </a:r>
          </a:p>
          <a:p>
            <a:r>
              <a:rPr lang="fr-FR" sz="3200" b="1" dirty="0">
                <a:solidFill>
                  <a:schemeClr val="tx2">
                    <a:lumMod val="75000"/>
                  </a:schemeClr>
                </a:solidFill>
              </a:rPr>
              <a:t>Endosser des rôles</a:t>
            </a:r>
          </a:p>
          <a:p>
            <a:r>
              <a:rPr lang="fr-FR" sz="3200" b="1" dirty="0">
                <a:solidFill>
                  <a:schemeClr val="tx2">
                    <a:lumMod val="75000"/>
                  </a:schemeClr>
                </a:solidFill>
              </a:rPr>
              <a:t>Comparer</a:t>
            </a:r>
          </a:p>
          <a:p>
            <a:r>
              <a:rPr lang="fr-FR" sz="3200" b="1" dirty="0">
                <a:solidFill>
                  <a:schemeClr val="tx2">
                    <a:lumMod val="75000"/>
                  </a:schemeClr>
                </a:solidFill>
              </a:rPr>
              <a:t>Interpréter</a:t>
            </a:r>
          </a:p>
          <a:p>
            <a:r>
              <a:rPr lang="fr-FR" sz="3200" b="1" dirty="0">
                <a:solidFill>
                  <a:schemeClr val="tx2">
                    <a:lumMod val="75000"/>
                  </a:schemeClr>
                </a:solidFill>
              </a:rPr>
              <a:t>Prendre du recul</a:t>
            </a:r>
          </a:p>
          <a:p>
            <a:r>
              <a:rPr lang="fr-FR" sz="3200" b="1" dirty="0">
                <a:solidFill>
                  <a:schemeClr val="tx2">
                    <a:lumMod val="75000"/>
                  </a:schemeClr>
                </a:solidFill>
              </a:rPr>
              <a:t>Juger</a:t>
            </a:r>
          </a:p>
        </p:txBody>
      </p:sp>
    </p:spTree>
    <p:extLst>
      <p:ext uri="{BB962C8B-B14F-4D97-AF65-F5344CB8AC3E}">
        <p14:creationId xmlns:p14="http://schemas.microsoft.com/office/powerpoint/2010/main" val="4044669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solidFill>
                  <a:srgbClr val="7030A0"/>
                </a:solidFill>
              </a:rPr>
              <a:t>Travail spécifique sur le personnage</a:t>
            </a:r>
            <a:endParaRPr lang="fr-FR" sz="3200" b="1" dirty="0">
              <a:solidFill>
                <a:srgbClr val="7030A0"/>
              </a:solidFill>
            </a:endParaRPr>
          </a:p>
        </p:txBody>
      </p:sp>
      <p:sp>
        <p:nvSpPr>
          <p:cNvPr id="3" name="Espace réservé du contenu 2"/>
          <p:cNvSpPr>
            <a:spLocks noGrp="1"/>
          </p:cNvSpPr>
          <p:nvPr>
            <p:ph idx="1"/>
          </p:nvPr>
        </p:nvSpPr>
        <p:spPr/>
        <p:txBody>
          <a:bodyPr>
            <a:normAutofit/>
          </a:bodyPr>
          <a:lstStyle/>
          <a:p>
            <a:r>
              <a:rPr lang="fr-FR" sz="2800" b="1" dirty="0">
                <a:solidFill>
                  <a:schemeClr val="tx2">
                    <a:lumMod val="75000"/>
                  </a:schemeClr>
                </a:solidFill>
              </a:rPr>
              <a:t>L’identifier</a:t>
            </a:r>
          </a:p>
          <a:p>
            <a:r>
              <a:rPr lang="fr-FR" sz="2800" b="1" dirty="0">
                <a:solidFill>
                  <a:schemeClr val="tx2">
                    <a:lumMod val="75000"/>
                  </a:schemeClr>
                </a:solidFill>
              </a:rPr>
              <a:t>Le caractériser</a:t>
            </a:r>
          </a:p>
          <a:p>
            <a:r>
              <a:rPr lang="fr-FR" sz="2800" b="1" dirty="0" smtClean="0">
                <a:solidFill>
                  <a:schemeClr val="tx2">
                    <a:lumMod val="75000"/>
                  </a:schemeClr>
                </a:solidFill>
              </a:rPr>
              <a:t>Connaitre  :</a:t>
            </a:r>
            <a:endParaRPr lang="fr-FR" sz="2800" b="1" dirty="0">
              <a:solidFill>
                <a:schemeClr val="tx2">
                  <a:lumMod val="75000"/>
                </a:schemeClr>
              </a:solidFill>
            </a:endParaRPr>
          </a:p>
          <a:p>
            <a:pPr marL="0" indent="0">
              <a:buNone/>
            </a:pPr>
            <a:r>
              <a:rPr lang="fr-FR" sz="2800" b="1" dirty="0">
                <a:solidFill>
                  <a:schemeClr val="tx2">
                    <a:lumMod val="75000"/>
                  </a:schemeClr>
                </a:solidFill>
              </a:rPr>
              <a:t>-  ses liens avec les autres personnages</a:t>
            </a:r>
          </a:p>
          <a:p>
            <a:pPr marL="0" indent="0">
              <a:buNone/>
            </a:pPr>
            <a:r>
              <a:rPr lang="fr-FR" sz="2800" b="1" dirty="0" smtClean="0">
                <a:solidFill>
                  <a:schemeClr val="tx2">
                    <a:lumMod val="75000"/>
                  </a:schemeClr>
                </a:solidFill>
              </a:rPr>
              <a:t>- son </a:t>
            </a:r>
            <a:r>
              <a:rPr lang="fr-FR" sz="2800" b="1" dirty="0">
                <a:solidFill>
                  <a:schemeClr val="tx2">
                    <a:lumMod val="75000"/>
                  </a:schemeClr>
                </a:solidFill>
              </a:rPr>
              <a:t>rôle, ses intentions, ses actions</a:t>
            </a:r>
          </a:p>
          <a:p>
            <a:pPr marL="0" indent="0">
              <a:buNone/>
            </a:pPr>
            <a:r>
              <a:rPr lang="fr-FR" sz="2800" b="1" dirty="0" smtClean="0">
                <a:solidFill>
                  <a:schemeClr val="tx2">
                    <a:lumMod val="75000"/>
                  </a:schemeClr>
                </a:solidFill>
              </a:rPr>
              <a:t>- son </a:t>
            </a:r>
            <a:r>
              <a:rPr lang="fr-FR" sz="2800" b="1" dirty="0">
                <a:solidFill>
                  <a:schemeClr val="tx2">
                    <a:lumMod val="75000"/>
                  </a:schemeClr>
                </a:solidFill>
              </a:rPr>
              <a:t>problème, son ressenti</a:t>
            </a:r>
            <a:r>
              <a:rPr lang="fr-FR" b="1" dirty="0">
                <a:solidFill>
                  <a:schemeClr val="tx2">
                    <a:lumMod val="75000"/>
                  </a:schemeClr>
                </a:solidFill>
              </a:rPr>
              <a:t>…</a:t>
            </a:r>
          </a:p>
        </p:txBody>
      </p:sp>
    </p:spTree>
    <p:extLst>
      <p:ext uri="{BB962C8B-B14F-4D97-AF65-F5344CB8AC3E}">
        <p14:creationId xmlns:p14="http://schemas.microsoft.com/office/powerpoint/2010/main" val="1306725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solidFill>
                  <a:srgbClr val="7030A0"/>
                </a:solidFill>
              </a:rPr>
              <a:t>Quelques pistes et préconisations</a:t>
            </a:r>
            <a:endParaRPr lang="fr-FR" b="1" dirty="0">
              <a:solidFill>
                <a:srgbClr val="7030A0"/>
              </a:solidFill>
            </a:endParaRPr>
          </a:p>
        </p:txBody>
      </p:sp>
      <p:sp>
        <p:nvSpPr>
          <p:cNvPr id="3" name="Espace réservé du contenu 2"/>
          <p:cNvSpPr>
            <a:spLocks noGrp="1"/>
          </p:cNvSpPr>
          <p:nvPr>
            <p:ph idx="1"/>
          </p:nvPr>
        </p:nvSpPr>
        <p:spPr/>
        <p:txBody>
          <a:bodyPr>
            <a:normAutofit lnSpcReduction="10000"/>
          </a:bodyPr>
          <a:lstStyle/>
          <a:p>
            <a:r>
              <a:rPr lang="fr-FR" sz="3200" b="1" dirty="0">
                <a:solidFill>
                  <a:schemeClr val="tx2">
                    <a:lumMod val="75000"/>
                  </a:schemeClr>
                </a:solidFill>
              </a:rPr>
              <a:t>Construire avec les enfants des outils de </a:t>
            </a:r>
            <a:r>
              <a:rPr lang="fr-FR" sz="3200" b="1" dirty="0" smtClean="0">
                <a:solidFill>
                  <a:schemeClr val="tx2">
                    <a:lumMod val="75000"/>
                  </a:schemeClr>
                </a:solidFill>
              </a:rPr>
              <a:t>mémorisation</a:t>
            </a:r>
          </a:p>
          <a:p>
            <a:r>
              <a:rPr lang="fr-FR" sz="3200" b="1" dirty="0" smtClean="0">
                <a:solidFill>
                  <a:schemeClr val="tx2">
                    <a:lumMod val="75000"/>
                  </a:schemeClr>
                </a:solidFill>
              </a:rPr>
              <a:t>Mettre en scène par le corps</a:t>
            </a:r>
            <a:endParaRPr lang="fr-FR" sz="3200" b="1" dirty="0">
              <a:solidFill>
                <a:schemeClr val="tx2">
                  <a:lumMod val="75000"/>
                </a:schemeClr>
              </a:solidFill>
            </a:endParaRPr>
          </a:p>
          <a:p>
            <a:r>
              <a:rPr lang="fr-FR" sz="3200" b="1" dirty="0">
                <a:solidFill>
                  <a:schemeClr val="tx2">
                    <a:lumMod val="75000"/>
                  </a:schemeClr>
                </a:solidFill>
              </a:rPr>
              <a:t>Construire des liens ,proposer des entrées dans différents domaines culturels</a:t>
            </a:r>
          </a:p>
          <a:p>
            <a:r>
              <a:rPr lang="fr-FR" sz="3200" b="1" dirty="0">
                <a:solidFill>
                  <a:schemeClr val="tx2">
                    <a:lumMod val="75000"/>
                  </a:schemeClr>
                </a:solidFill>
              </a:rPr>
              <a:t>Travailler dans le temps</a:t>
            </a:r>
          </a:p>
          <a:p>
            <a:endParaRPr lang="fr-FR" sz="3200" dirty="0" smtClean="0"/>
          </a:p>
          <a:p>
            <a:endParaRPr lang="fr-FR" dirty="0"/>
          </a:p>
        </p:txBody>
      </p:sp>
    </p:spTree>
    <p:extLst>
      <p:ext uri="{BB962C8B-B14F-4D97-AF65-F5344CB8AC3E}">
        <p14:creationId xmlns:p14="http://schemas.microsoft.com/office/powerpoint/2010/main" val="540660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En aucun cas</a:t>
            </a:r>
            <a:endParaRPr lang="fr-FR" b="1" dirty="0">
              <a:solidFill>
                <a:srgbClr val="7030A0"/>
              </a:solidFill>
            </a:endParaRPr>
          </a:p>
        </p:txBody>
      </p:sp>
      <p:sp>
        <p:nvSpPr>
          <p:cNvPr id="3" name="Espace réservé du contenu 2"/>
          <p:cNvSpPr>
            <a:spLocks noGrp="1"/>
          </p:cNvSpPr>
          <p:nvPr>
            <p:ph idx="1"/>
          </p:nvPr>
        </p:nvSpPr>
        <p:spPr>
          <a:xfrm>
            <a:off x="1463040" y="1772816"/>
            <a:ext cx="6196405" cy="3950253"/>
          </a:xfrm>
        </p:spPr>
        <p:txBody>
          <a:bodyPr>
            <a:normAutofit fontScale="85000" lnSpcReduction="10000"/>
          </a:bodyPr>
          <a:lstStyle/>
          <a:p>
            <a:r>
              <a:rPr lang="fr-FR" sz="2800" b="1" dirty="0">
                <a:solidFill>
                  <a:schemeClr val="tx2">
                    <a:lumMod val="75000"/>
                  </a:schemeClr>
                </a:solidFill>
              </a:rPr>
              <a:t>Déduire des échanges une interprétation psychologique</a:t>
            </a:r>
          </a:p>
          <a:p>
            <a:endParaRPr lang="fr-FR" sz="2800" b="1" dirty="0">
              <a:solidFill>
                <a:schemeClr val="tx2">
                  <a:lumMod val="75000"/>
                </a:schemeClr>
              </a:solidFill>
            </a:endParaRPr>
          </a:p>
          <a:p>
            <a:r>
              <a:rPr lang="fr-FR" sz="2800" b="1" dirty="0">
                <a:solidFill>
                  <a:schemeClr val="tx2">
                    <a:lumMod val="75000"/>
                  </a:schemeClr>
                </a:solidFill>
              </a:rPr>
              <a:t>Avoir une approche invasive dans l’intimité de l’enfant ou de sa famille.</a:t>
            </a:r>
          </a:p>
          <a:p>
            <a:endParaRPr lang="fr-FR" sz="2800" b="1" dirty="0">
              <a:solidFill>
                <a:schemeClr val="tx2">
                  <a:lumMod val="75000"/>
                </a:schemeClr>
              </a:solidFill>
            </a:endParaRPr>
          </a:p>
          <a:p>
            <a:r>
              <a:rPr lang="fr-FR" sz="2800" b="1" dirty="0">
                <a:solidFill>
                  <a:schemeClr val="tx2">
                    <a:lumMod val="75000"/>
                  </a:schemeClr>
                </a:solidFill>
              </a:rPr>
              <a:t>Tirer ou imposer une morale d’une situation </a:t>
            </a:r>
          </a:p>
          <a:p>
            <a:endParaRPr lang="fr-FR" sz="2800" b="1" dirty="0">
              <a:solidFill>
                <a:schemeClr val="tx2">
                  <a:lumMod val="75000"/>
                </a:schemeClr>
              </a:solidFill>
            </a:endParaRPr>
          </a:p>
          <a:p>
            <a:pPr marL="0" indent="0">
              <a:buNone/>
            </a:pPr>
            <a:endParaRPr lang="fr-FR" sz="2800" b="1" dirty="0">
              <a:solidFill>
                <a:schemeClr val="tx2">
                  <a:lumMod val="75000"/>
                </a:schemeClr>
              </a:solidFill>
            </a:endParaRPr>
          </a:p>
          <a:p>
            <a:pPr marL="0" indent="0">
              <a:buNone/>
            </a:pPr>
            <a:r>
              <a:rPr lang="fr-FR" dirty="0"/>
              <a:t> </a:t>
            </a:r>
          </a:p>
          <a:p>
            <a:endParaRPr lang="fr-FR" dirty="0"/>
          </a:p>
          <a:p>
            <a:endParaRPr lang="fr-FR" dirty="0" smtClean="0"/>
          </a:p>
          <a:p>
            <a:endParaRPr lang="fr-FR" dirty="0"/>
          </a:p>
        </p:txBody>
      </p:sp>
    </p:spTree>
    <p:extLst>
      <p:ext uri="{BB962C8B-B14F-4D97-AF65-F5344CB8AC3E}">
        <p14:creationId xmlns:p14="http://schemas.microsoft.com/office/powerpoint/2010/main" val="15538202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naise">
  <a:themeElements>
    <a:clrScheme name="Punais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nais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nais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774</TotalTime>
  <Words>986</Words>
  <Application>Microsoft Office PowerPoint</Application>
  <PresentationFormat>Affichage à l'écran (4:3)</PresentationFormat>
  <Paragraphs>117</Paragraphs>
  <Slides>8</Slides>
  <Notes>8</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Punaise</vt:lpstr>
      <vt:lpstr>Aborder des sujets sensibles et affectifs en littérature</vt:lpstr>
      <vt:lpstr>Le choix des albums</vt:lpstr>
      <vt:lpstr>Une organisation  </vt:lpstr>
      <vt:lpstr>La mise en œuvre</vt:lpstr>
      <vt:lpstr>Différentes étapes</vt:lpstr>
      <vt:lpstr>Travail spécifique sur le personnage</vt:lpstr>
      <vt:lpstr>Quelques pistes et préconisations</vt:lpstr>
      <vt:lpstr>En aucun cas</vt:lpstr>
    </vt:vector>
  </TitlesOfParts>
  <Company>DSDEN77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Aborder des sujets sensibles et affectifs en littérature</dc:title>
  <dc:creator>Marie-Claire GOARIN-LANGOU</dc:creator>
  <cp:lastModifiedBy>Marie-Claire GOARIN-LANGOU</cp:lastModifiedBy>
  <cp:revision>32</cp:revision>
  <cp:lastPrinted>2017-05-09T14:34:06Z</cp:lastPrinted>
  <dcterms:created xsi:type="dcterms:W3CDTF">2017-02-28T10:04:50Z</dcterms:created>
  <dcterms:modified xsi:type="dcterms:W3CDTF">2018-01-09T13:37:48Z</dcterms:modified>
</cp:coreProperties>
</file>